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57" r:id="rId4"/>
    <p:sldId id="258" r:id="rId5"/>
    <p:sldId id="26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6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jpe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9515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440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182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sp>
        <p:nvSpPr>
          <p:cNvPr id="5" name="Text 2"/>
          <p:cNvSpPr/>
          <p:nvPr/>
        </p:nvSpPr>
        <p:spPr>
          <a:xfrm>
            <a:off x="821933" y="3136582"/>
            <a:ext cx="12842695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702"/>
              </a:lnSpc>
              <a:buNone/>
            </a:pPr>
            <a:r>
              <a:rPr lang="en-US" sz="7200" b="1" dirty="0">
                <a:solidFill>
                  <a:srgbClr val="00B050"/>
                </a:solidFill>
                <a:ea typeface="Alexandria" pitchFamily="34" charset="-122"/>
                <a:cs typeface="Alexandria" pitchFamily="34" charset="-120"/>
              </a:rPr>
              <a:t>INTRODUCTION TO PYTHON</a:t>
            </a:r>
            <a:endParaRPr lang="en-US" sz="72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717291"/>
            <a:ext cx="7342942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Python Control Structures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2155735"/>
            <a:ext cx="4555450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32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Conditional Statements</a:t>
            </a:r>
            <a:endParaRPr lang="en-US" sz="3200" b="1" dirty="0"/>
          </a:p>
        </p:txBody>
      </p:sp>
      <p:sp>
        <p:nvSpPr>
          <p:cNvPr id="6" name="Text 4"/>
          <p:cNvSpPr/>
          <p:nvPr/>
        </p:nvSpPr>
        <p:spPr>
          <a:xfrm>
            <a:off x="793791" y="2736879"/>
            <a:ext cx="5751976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Allow code to execute different blocks based on conditions (if, elif, else).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7599521" y="215573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3200" b="1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Loops</a:t>
            </a:r>
            <a:endParaRPr lang="en-US" sz="3200" b="1" dirty="0"/>
          </a:p>
        </p:txBody>
      </p:sp>
      <p:sp>
        <p:nvSpPr>
          <p:cNvPr id="8" name="Text 6"/>
          <p:cNvSpPr/>
          <p:nvPr/>
        </p:nvSpPr>
        <p:spPr>
          <a:xfrm>
            <a:off x="7599521" y="2736879"/>
            <a:ext cx="6244709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Repeat blocks of code multiple times (for, while).</a:t>
            </a:r>
            <a:endParaRPr lang="en-US" sz="1786" dirty="0"/>
          </a:p>
        </p:txBody>
      </p:sp>
      <p:pic>
        <p:nvPicPr>
          <p:cNvPr id="1028" name="Picture 4" descr="Loop Coding Sticker by Nuevo Foundation">
            <a:extLst>
              <a:ext uri="{FF2B5EF4-FFF2-40B4-BE49-F238E27FC236}">
                <a16:creationId xmlns:a16="http://schemas.microsoft.com/office/drawing/2014/main" id="{CDAFEA13-D98B-772E-B843-21AA8D2395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7170" y="3340793"/>
            <a:ext cx="6197060" cy="4647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nditionals with Sal Khan and Flo Vaughn #2 | Code Break for Younger  Students - Code.org">
            <a:extLst>
              <a:ext uri="{FF2B5EF4-FFF2-40B4-BE49-F238E27FC236}">
                <a16:creationId xmlns:a16="http://schemas.microsoft.com/office/drawing/2014/main" id="{CF361E09-4B73-6AF7-FD6A-D6F6B1AD0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393" y="3820874"/>
            <a:ext cx="4113847" cy="4141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75561" y="986909"/>
            <a:ext cx="7463314" cy="6031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Python Functions and Modules</a:t>
            </a:r>
            <a:endParaRPr lang="en-US" sz="38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561" y="1879640"/>
            <a:ext cx="482560" cy="48256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05459" y="1919645"/>
            <a:ext cx="1489661" cy="3015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5"/>
              </a:lnSpc>
              <a:buNone/>
            </a:pPr>
            <a:r>
              <a:rPr lang="en-US" sz="1900" b="1" dirty="0">
                <a:solidFill>
                  <a:srgbClr val="00B050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Functions</a:t>
            </a:r>
            <a:endParaRPr lang="en-US" sz="1900" b="1" dirty="0">
              <a:solidFill>
                <a:srgbClr val="00B050"/>
              </a:solidFill>
            </a:endParaRPr>
          </a:p>
        </p:txBody>
      </p:sp>
      <p:sp>
        <p:nvSpPr>
          <p:cNvPr id="8" name="Text 4"/>
          <p:cNvSpPr/>
          <p:nvPr/>
        </p:nvSpPr>
        <p:spPr>
          <a:xfrm>
            <a:off x="1305460" y="2336959"/>
            <a:ext cx="4810840" cy="3087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2"/>
              </a:lnSpc>
              <a:buNone/>
            </a:pPr>
            <a:r>
              <a:rPr lang="en-US" sz="152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Reusable blocks of code that perform specific tasks.</a:t>
            </a:r>
            <a:endParaRPr lang="en-US" sz="152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561" y="3860363"/>
            <a:ext cx="482560" cy="48256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305459" y="4003943"/>
            <a:ext cx="1903238" cy="3015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5"/>
              </a:lnSpc>
              <a:buNone/>
            </a:pPr>
            <a:r>
              <a:rPr lang="en-US" sz="1900" b="1" dirty="0">
                <a:solidFill>
                  <a:srgbClr val="00B050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Modules</a:t>
            </a:r>
            <a:endParaRPr lang="en-US" sz="1900" b="1" dirty="0">
              <a:solidFill>
                <a:srgbClr val="00B050"/>
              </a:solidFill>
            </a:endParaRPr>
          </a:p>
        </p:txBody>
      </p:sp>
      <p:sp>
        <p:nvSpPr>
          <p:cNvPr id="11" name="Text 6"/>
          <p:cNvSpPr/>
          <p:nvPr/>
        </p:nvSpPr>
        <p:spPr>
          <a:xfrm>
            <a:off x="1305459" y="4421257"/>
            <a:ext cx="6146479" cy="3087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2"/>
              </a:lnSpc>
              <a:buNone/>
            </a:pPr>
            <a:r>
              <a:rPr lang="en-US" sz="152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Collections of functions and classes that provide pre-built functionality.</a:t>
            </a:r>
            <a:endParaRPr lang="en-US" sz="152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561" y="5841087"/>
            <a:ext cx="482560" cy="48256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305459" y="5906333"/>
            <a:ext cx="1855517" cy="3015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5"/>
              </a:lnSpc>
              <a:buNone/>
            </a:pPr>
            <a:r>
              <a:rPr lang="en-US" sz="1900" b="1" dirty="0">
                <a:solidFill>
                  <a:srgbClr val="00B050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Packages</a:t>
            </a:r>
            <a:endParaRPr lang="en-US" sz="1900" b="1" dirty="0">
              <a:solidFill>
                <a:srgbClr val="00B050"/>
              </a:solidFill>
            </a:endParaRPr>
          </a:p>
        </p:txBody>
      </p:sp>
      <p:sp>
        <p:nvSpPr>
          <p:cNvPr id="14" name="Text 8"/>
          <p:cNvSpPr/>
          <p:nvPr/>
        </p:nvSpPr>
        <p:spPr>
          <a:xfrm>
            <a:off x="1305459" y="6323647"/>
            <a:ext cx="5992367" cy="3087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2"/>
              </a:lnSpc>
              <a:buNone/>
            </a:pPr>
            <a:r>
              <a:rPr lang="en-US" sz="152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Collections of modules that organize related functionality.</a:t>
            </a:r>
            <a:endParaRPr lang="en-US" sz="152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1147405"/>
            <a:ext cx="9900047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Python Applications and Use Cases</a:t>
            </a:r>
            <a:endParaRPr lang="en-US" sz="446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09813"/>
            <a:ext cx="4120753" cy="25467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514004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Web Development</a:t>
            </a:r>
            <a:endParaRPr lang="en-US" sz="2233" b="1" dirty="0"/>
          </a:p>
        </p:txBody>
      </p:sp>
      <p:sp>
        <p:nvSpPr>
          <p:cNvPr id="7" name="Text 4"/>
          <p:cNvSpPr/>
          <p:nvPr/>
        </p:nvSpPr>
        <p:spPr>
          <a:xfrm>
            <a:off x="793790" y="5630466"/>
            <a:ext cx="4120753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is used for back-end development, creating web applications, APIs, and frameworks.</a:t>
            </a:r>
            <a:endParaRPr lang="en-US" sz="1786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309813"/>
            <a:ext cx="4120872" cy="254686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54704" y="5140166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Science</a:t>
            </a:r>
            <a:endParaRPr lang="en-US" sz="2233" b="1" dirty="0"/>
          </a:p>
        </p:txBody>
      </p:sp>
      <p:sp>
        <p:nvSpPr>
          <p:cNvPr id="10" name="Text 6"/>
          <p:cNvSpPr/>
          <p:nvPr/>
        </p:nvSpPr>
        <p:spPr>
          <a:xfrm>
            <a:off x="5254704" y="5630585"/>
            <a:ext cx="4120872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is widely used for data analysis, manipulation, visualization, and machine learning.</a:t>
            </a:r>
            <a:endParaRPr lang="en-US" sz="1786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309813"/>
            <a:ext cx="4120872" cy="254686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715738" y="5140166"/>
            <a:ext cx="2921913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Artificial Intelligence</a:t>
            </a:r>
            <a:endParaRPr lang="en-US" sz="2233" b="1" dirty="0"/>
          </a:p>
        </p:txBody>
      </p:sp>
      <p:sp>
        <p:nvSpPr>
          <p:cNvPr id="13" name="Text 8"/>
          <p:cNvSpPr/>
          <p:nvPr/>
        </p:nvSpPr>
        <p:spPr>
          <a:xfrm>
            <a:off x="9715738" y="5630585"/>
            <a:ext cx="4120872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is a leading language for developing AI applications, machine learning algorithms, and deep learning models.</a:t>
            </a:r>
            <a:endParaRPr lang="en-US" sz="1786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>
            <a:extLst>
              <a:ext uri="{FF2B5EF4-FFF2-40B4-BE49-F238E27FC236}">
                <a16:creationId xmlns:a16="http://schemas.microsoft.com/office/drawing/2014/main" id="{64F77276-BA97-8097-4C02-85E48DF43681}"/>
              </a:ext>
            </a:extLst>
          </p:cNvPr>
          <p:cNvSpPr/>
          <p:nvPr/>
        </p:nvSpPr>
        <p:spPr>
          <a:xfrm>
            <a:off x="2208868" y="613506"/>
            <a:ext cx="9900047" cy="967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581"/>
              </a:lnSpc>
              <a:buNone/>
            </a:pPr>
            <a:r>
              <a:rPr lang="en-US" sz="6600" b="1" u="sng" dirty="0"/>
              <a:t>Practical</a:t>
            </a:r>
          </a:p>
          <a:p>
            <a:pPr marL="0" indent="0" algn="ctr">
              <a:lnSpc>
                <a:spcPts val="5581"/>
              </a:lnSpc>
              <a:buNone/>
            </a:pPr>
            <a:endParaRPr lang="en-US" sz="6600" b="1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6B1CEA-3484-99BA-FCEC-D3CE05FB8600}"/>
              </a:ext>
            </a:extLst>
          </p:cNvPr>
          <p:cNvSpPr txBox="1"/>
          <p:nvPr/>
        </p:nvSpPr>
        <p:spPr>
          <a:xfrm>
            <a:off x="7771875" y="4149014"/>
            <a:ext cx="614394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/>
              <a:t>So let’s Install of Python 3</a:t>
            </a:r>
          </a:p>
        </p:txBody>
      </p:sp>
      <p:pic>
        <p:nvPicPr>
          <p:cNvPr id="3078" name="Picture 6" descr="drake meme Latest Memes - Imgflip">
            <a:extLst>
              <a:ext uri="{FF2B5EF4-FFF2-40B4-BE49-F238E27FC236}">
                <a16:creationId xmlns:a16="http://schemas.microsoft.com/office/drawing/2014/main" id="{BE8CBB59-19B9-EC4C-D155-532043F46C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79" y="1700870"/>
            <a:ext cx="6887264" cy="5915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65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20576" y="771433"/>
            <a:ext cx="8116035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7702"/>
              </a:lnSpc>
              <a:buNone/>
            </a:pPr>
            <a:r>
              <a:rPr lang="en-US" sz="6162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Introduction</a:t>
            </a:r>
            <a:r>
              <a:rPr lang="en-US" sz="6162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to Python</a:t>
            </a:r>
            <a:endParaRPr lang="en-US" sz="6162" dirty="0"/>
          </a:p>
        </p:txBody>
      </p:sp>
      <p:sp>
        <p:nvSpPr>
          <p:cNvPr id="6" name="Text 3"/>
          <p:cNvSpPr/>
          <p:nvPr/>
        </p:nvSpPr>
        <p:spPr>
          <a:xfrm>
            <a:off x="5988204" y="3066585"/>
            <a:ext cx="8441473" cy="43915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2800" dirty="0"/>
              <a:t>Python is a high-level programming language known for its readability, simplicity</a:t>
            </a:r>
            <a:r>
              <a:rPr lang="en-US" sz="2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and ease of use. </a:t>
            </a:r>
          </a:p>
          <a:p>
            <a:pPr marL="0" indent="0">
              <a:lnSpc>
                <a:spcPts val="2858"/>
              </a:lnSpc>
              <a:buNone/>
            </a:pPr>
            <a:r>
              <a:rPr lang="en-US" sz="2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It has gained popularity in various domains, including: -</a:t>
            </a:r>
          </a:p>
          <a:p>
            <a:pPr marL="0" indent="0">
              <a:lnSpc>
                <a:spcPts val="2858"/>
              </a:lnSpc>
              <a:buNone/>
            </a:pPr>
            <a:endParaRPr lang="en-US" sz="2800" dirty="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5143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Web development</a:t>
            </a:r>
          </a:p>
          <a:p>
            <a:pPr marL="5143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science</a:t>
            </a:r>
          </a:p>
          <a:p>
            <a:pPr marL="5143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Machine learning</a:t>
            </a:r>
          </a:p>
          <a:p>
            <a:pPr marL="5143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Scripting.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97716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5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7357" y="3643432"/>
            <a:ext cx="5410200" cy="676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25"/>
              </a:lnSpc>
              <a:buNone/>
            </a:pPr>
            <a:r>
              <a:rPr lang="en-US" sz="426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What is Python?</a:t>
            </a:r>
            <a:endParaRPr lang="en-US" sz="4260" dirty="0"/>
          </a:p>
        </p:txBody>
      </p:sp>
      <p:sp>
        <p:nvSpPr>
          <p:cNvPr id="6" name="Shape 3"/>
          <p:cNvSpPr/>
          <p:nvPr/>
        </p:nvSpPr>
        <p:spPr>
          <a:xfrm>
            <a:off x="757357" y="4644271"/>
            <a:ext cx="4227671" cy="2646998"/>
          </a:xfrm>
          <a:prstGeom prst="roundRect">
            <a:avLst>
              <a:gd name="adj" fmla="val 367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81313" y="4868228"/>
            <a:ext cx="2813923" cy="3381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3"/>
              </a:lnSpc>
              <a:buNone/>
            </a:pPr>
            <a:r>
              <a:rPr lang="en-US" sz="213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High-Level Language</a:t>
            </a:r>
            <a:endParaRPr lang="en-US" sz="2130" dirty="0"/>
          </a:p>
        </p:txBody>
      </p:sp>
      <p:sp>
        <p:nvSpPr>
          <p:cNvPr id="8" name="Text 5"/>
          <p:cNvSpPr/>
          <p:nvPr/>
        </p:nvSpPr>
        <p:spPr>
          <a:xfrm>
            <a:off x="981313" y="5336143"/>
            <a:ext cx="3779758" cy="17311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6"/>
              </a:lnSpc>
              <a:buNone/>
            </a:pPr>
            <a:r>
              <a:rPr lang="en-US" sz="170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is a high-level language that focuses on readability and abstraction, making it easier for programmers to understand and write code.</a:t>
            </a:r>
            <a:endParaRPr lang="en-US" sz="1704" dirty="0"/>
          </a:p>
        </p:txBody>
      </p:sp>
      <p:sp>
        <p:nvSpPr>
          <p:cNvPr id="9" name="Shape 6"/>
          <p:cNvSpPr/>
          <p:nvPr/>
        </p:nvSpPr>
        <p:spPr>
          <a:xfrm>
            <a:off x="5201364" y="4644271"/>
            <a:ext cx="4227671" cy="2646998"/>
          </a:xfrm>
          <a:prstGeom prst="roundRect">
            <a:avLst>
              <a:gd name="adj" fmla="val 367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25321" y="4868228"/>
            <a:ext cx="2932628" cy="3381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3"/>
              </a:lnSpc>
              <a:buNone/>
            </a:pPr>
            <a:r>
              <a:rPr lang="en-US" sz="213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Interpreted Language</a:t>
            </a:r>
            <a:endParaRPr lang="en-US" sz="2130" dirty="0"/>
          </a:p>
        </p:txBody>
      </p:sp>
      <p:sp>
        <p:nvSpPr>
          <p:cNvPr id="11" name="Text 8"/>
          <p:cNvSpPr/>
          <p:nvPr/>
        </p:nvSpPr>
        <p:spPr>
          <a:xfrm>
            <a:off x="5425321" y="5336143"/>
            <a:ext cx="3779758" cy="13849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6"/>
              </a:lnSpc>
              <a:buNone/>
            </a:pPr>
            <a:r>
              <a:rPr lang="en-US" sz="170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code is executed line by line by an interpreter, without the need for compilation, making it faster for development and prototyping.</a:t>
            </a:r>
            <a:endParaRPr lang="en-US" sz="1704" dirty="0"/>
          </a:p>
        </p:txBody>
      </p:sp>
      <p:sp>
        <p:nvSpPr>
          <p:cNvPr id="12" name="Shape 9"/>
          <p:cNvSpPr/>
          <p:nvPr/>
        </p:nvSpPr>
        <p:spPr>
          <a:xfrm>
            <a:off x="9645372" y="4644271"/>
            <a:ext cx="4227671" cy="2646998"/>
          </a:xfrm>
          <a:prstGeom prst="roundRect">
            <a:avLst>
              <a:gd name="adj" fmla="val 367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69329" y="4868228"/>
            <a:ext cx="3587591" cy="3381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63"/>
              </a:lnSpc>
              <a:buNone/>
            </a:pPr>
            <a:r>
              <a:rPr lang="en-US" sz="213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Object-Oriented Language</a:t>
            </a:r>
            <a:endParaRPr lang="en-US" sz="2130" dirty="0"/>
          </a:p>
        </p:txBody>
      </p:sp>
      <p:sp>
        <p:nvSpPr>
          <p:cNvPr id="14" name="Text 11"/>
          <p:cNvSpPr/>
          <p:nvPr/>
        </p:nvSpPr>
        <p:spPr>
          <a:xfrm>
            <a:off x="9869329" y="5336143"/>
            <a:ext cx="3779758" cy="17311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6"/>
              </a:lnSpc>
              <a:buNone/>
            </a:pPr>
            <a:r>
              <a:rPr lang="en-US" sz="170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supports object-oriented programming principles, allowing programmers to organize code into reusable objects, enhancing code modularity and maintainability.</a:t>
            </a:r>
            <a:endParaRPr lang="en-US" sz="170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22145" y="0"/>
            <a:ext cx="14630400" cy="8230195"/>
          </a:xfrm>
          <a:prstGeom prst="rect">
            <a:avLst/>
          </a:prstGeom>
          <a:solidFill>
            <a:srgbClr val="F9F9FF"/>
          </a:solidFill>
          <a:ln/>
        </p:spPr>
      </p:sp>
      <p:sp>
        <p:nvSpPr>
          <p:cNvPr id="4" name="Text 2"/>
          <p:cNvSpPr/>
          <p:nvPr/>
        </p:nvSpPr>
        <p:spPr>
          <a:xfrm>
            <a:off x="775930" y="609600"/>
            <a:ext cx="9870519" cy="692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55"/>
              </a:lnSpc>
              <a:buNone/>
            </a:pPr>
            <a:r>
              <a:rPr lang="en-US" sz="4364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History and Development of Python</a:t>
            </a:r>
            <a:endParaRPr lang="en-US" sz="4364" dirty="0"/>
          </a:p>
        </p:txBody>
      </p:sp>
      <p:sp>
        <p:nvSpPr>
          <p:cNvPr id="5" name="Shape 3"/>
          <p:cNvSpPr/>
          <p:nvPr/>
        </p:nvSpPr>
        <p:spPr>
          <a:xfrm>
            <a:off x="7293054" y="1745694"/>
            <a:ext cx="44291" cy="5874901"/>
          </a:xfrm>
          <a:prstGeom prst="roundRect">
            <a:avLst>
              <a:gd name="adj" fmla="val 225244"/>
            </a:avLst>
          </a:prstGeom>
          <a:solidFill>
            <a:srgbClr val="B8C3DF"/>
          </a:solidFill>
          <a:ln/>
        </p:spPr>
      </p:sp>
      <p:sp>
        <p:nvSpPr>
          <p:cNvPr id="6" name="Shape 4"/>
          <p:cNvSpPr/>
          <p:nvPr/>
        </p:nvSpPr>
        <p:spPr>
          <a:xfrm>
            <a:off x="6289893" y="2222183"/>
            <a:ext cx="775930" cy="44291"/>
          </a:xfrm>
          <a:prstGeom prst="roundRect">
            <a:avLst>
              <a:gd name="adj" fmla="val 225244"/>
            </a:avLst>
          </a:prstGeom>
          <a:solidFill>
            <a:srgbClr val="B8C3DF"/>
          </a:solidFill>
          <a:ln/>
        </p:spPr>
      </p:sp>
      <p:sp>
        <p:nvSpPr>
          <p:cNvPr id="7" name="Shape 5"/>
          <p:cNvSpPr/>
          <p:nvPr/>
        </p:nvSpPr>
        <p:spPr>
          <a:xfrm>
            <a:off x="7065824" y="1995011"/>
            <a:ext cx="498753" cy="498753"/>
          </a:xfrm>
          <a:prstGeom prst="roundRect">
            <a:avLst>
              <a:gd name="adj" fmla="val 2000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52752" y="2078117"/>
            <a:ext cx="124778" cy="3325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18"/>
              </a:lnSpc>
              <a:buNone/>
            </a:pPr>
            <a:r>
              <a:rPr lang="en-US" sz="2618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18" dirty="0"/>
          </a:p>
        </p:txBody>
      </p:sp>
      <p:sp>
        <p:nvSpPr>
          <p:cNvPr id="9" name="Text 7"/>
          <p:cNvSpPr/>
          <p:nvPr/>
        </p:nvSpPr>
        <p:spPr>
          <a:xfrm>
            <a:off x="3324701" y="1967389"/>
            <a:ext cx="277118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28"/>
              </a:lnSpc>
              <a:buNone/>
            </a:pPr>
            <a:r>
              <a:rPr lang="en-US" sz="2182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1989</a:t>
            </a:r>
            <a:endParaRPr lang="en-US" sz="2182" dirty="0"/>
          </a:p>
        </p:txBody>
      </p:sp>
      <p:sp>
        <p:nvSpPr>
          <p:cNvPr id="10" name="Text 8"/>
          <p:cNvSpPr/>
          <p:nvPr/>
        </p:nvSpPr>
        <p:spPr>
          <a:xfrm>
            <a:off x="359596" y="2446853"/>
            <a:ext cx="5736285" cy="709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3"/>
              </a:lnSpc>
              <a:buNone/>
            </a:pPr>
            <a:r>
              <a:rPr lang="en-US" sz="174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was conceived by </a:t>
            </a:r>
            <a:r>
              <a:rPr lang="en-US" sz="1746" b="1" dirty="0">
                <a:solidFill>
                  <a:srgbClr val="00B05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Guido Van Rossum </a:t>
            </a:r>
            <a:r>
              <a:rPr lang="en-US" sz="174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 the Netherlands.</a:t>
            </a:r>
            <a:endParaRPr lang="en-US" sz="1746" dirty="0"/>
          </a:p>
        </p:txBody>
      </p:sp>
      <p:sp>
        <p:nvSpPr>
          <p:cNvPr id="11" name="Shape 9"/>
          <p:cNvSpPr/>
          <p:nvPr/>
        </p:nvSpPr>
        <p:spPr>
          <a:xfrm>
            <a:off x="7564576" y="3330654"/>
            <a:ext cx="775930" cy="44291"/>
          </a:xfrm>
          <a:prstGeom prst="roundRect">
            <a:avLst>
              <a:gd name="adj" fmla="val 225244"/>
            </a:avLst>
          </a:prstGeom>
          <a:solidFill>
            <a:srgbClr val="B8C3DF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824" y="3103483"/>
            <a:ext cx="498753" cy="498753"/>
          </a:xfrm>
          <a:prstGeom prst="roundRect">
            <a:avLst>
              <a:gd name="adj" fmla="val 2000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17866" y="3186589"/>
            <a:ext cx="194548" cy="3325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18"/>
              </a:lnSpc>
              <a:buNone/>
            </a:pPr>
            <a:r>
              <a:rPr lang="en-US" sz="2618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18" dirty="0"/>
          </a:p>
        </p:txBody>
      </p:sp>
      <p:sp>
        <p:nvSpPr>
          <p:cNvPr id="14" name="Text 12"/>
          <p:cNvSpPr/>
          <p:nvPr/>
        </p:nvSpPr>
        <p:spPr>
          <a:xfrm>
            <a:off x="8534519" y="3075861"/>
            <a:ext cx="277118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28"/>
              </a:lnSpc>
              <a:buNone/>
            </a:pPr>
            <a:r>
              <a:rPr lang="en-US" sz="2182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1991</a:t>
            </a:r>
            <a:endParaRPr lang="en-US" sz="2182" dirty="0"/>
          </a:p>
        </p:txBody>
      </p:sp>
      <p:sp>
        <p:nvSpPr>
          <p:cNvPr id="15" name="Text 13"/>
          <p:cNvSpPr/>
          <p:nvPr/>
        </p:nvSpPr>
        <p:spPr>
          <a:xfrm>
            <a:off x="8534519" y="3555325"/>
            <a:ext cx="5319951" cy="709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3"/>
              </a:lnSpc>
              <a:buNone/>
            </a:pPr>
            <a:r>
              <a:rPr lang="en-US" sz="174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first version of Python was released, named after the </a:t>
            </a:r>
            <a:r>
              <a:rPr lang="en-US" sz="1746" b="1" dirty="0">
                <a:solidFill>
                  <a:srgbClr val="00B05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British comedy group Monty Python</a:t>
            </a:r>
            <a:r>
              <a:rPr lang="en-US" sz="174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46" dirty="0"/>
          </a:p>
        </p:txBody>
      </p:sp>
      <p:sp>
        <p:nvSpPr>
          <p:cNvPr id="16" name="Shape 14"/>
          <p:cNvSpPr/>
          <p:nvPr/>
        </p:nvSpPr>
        <p:spPr>
          <a:xfrm>
            <a:off x="6289893" y="4328279"/>
            <a:ext cx="775930" cy="44291"/>
          </a:xfrm>
          <a:prstGeom prst="roundRect">
            <a:avLst>
              <a:gd name="adj" fmla="val 225244"/>
            </a:avLst>
          </a:prstGeom>
          <a:solidFill>
            <a:srgbClr val="B8C3DF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824" y="4101108"/>
            <a:ext cx="498753" cy="498753"/>
          </a:xfrm>
          <a:prstGeom prst="roundRect">
            <a:avLst>
              <a:gd name="adj" fmla="val 2000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17271" y="4184213"/>
            <a:ext cx="195858" cy="3325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18"/>
              </a:lnSpc>
              <a:buNone/>
            </a:pPr>
            <a:r>
              <a:rPr lang="en-US" sz="2618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18" dirty="0"/>
          </a:p>
        </p:txBody>
      </p:sp>
      <p:sp>
        <p:nvSpPr>
          <p:cNvPr id="19" name="Text 17"/>
          <p:cNvSpPr/>
          <p:nvPr/>
        </p:nvSpPr>
        <p:spPr>
          <a:xfrm>
            <a:off x="3324701" y="4073485"/>
            <a:ext cx="277118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28"/>
              </a:lnSpc>
              <a:buNone/>
            </a:pPr>
            <a:r>
              <a:rPr lang="en-US" sz="2182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2000s</a:t>
            </a:r>
            <a:endParaRPr lang="en-US" sz="2182" dirty="0"/>
          </a:p>
        </p:txBody>
      </p:sp>
      <p:sp>
        <p:nvSpPr>
          <p:cNvPr id="20" name="Text 18"/>
          <p:cNvSpPr/>
          <p:nvPr/>
        </p:nvSpPr>
        <p:spPr>
          <a:xfrm>
            <a:off x="359596" y="4552950"/>
            <a:ext cx="5736285" cy="709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3"/>
              </a:lnSpc>
              <a:buNone/>
            </a:pPr>
            <a:r>
              <a:rPr lang="en-US" sz="174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gained momentum with the rise of </a:t>
            </a:r>
            <a:r>
              <a:rPr lang="en-US" sz="1746" b="1" dirty="0">
                <a:solidFill>
                  <a:srgbClr val="00B05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web development </a:t>
            </a:r>
            <a:r>
              <a:rPr lang="en-US" sz="174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and </a:t>
            </a:r>
            <a:r>
              <a:rPr lang="en-US" sz="1746" b="1" dirty="0">
                <a:solidFill>
                  <a:srgbClr val="00B05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scripting tasks</a:t>
            </a:r>
            <a:r>
              <a:rPr lang="en-US" sz="174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46" dirty="0"/>
          </a:p>
        </p:txBody>
      </p:sp>
      <p:sp>
        <p:nvSpPr>
          <p:cNvPr id="21" name="Shape 19"/>
          <p:cNvSpPr/>
          <p:nvPr/>
        </p:nvSpPr>
        <p:spPr>
          <a:xfrm>
            <a:off x="7564576" y="5325904"/>
            <a:ext cx="775930" cy="44291"/>
          </a:xfrm>
          <a:prstGeom prst="roundRect">
            <a:avLst>
              <a:gd name="adj" fmla="val 225244"/>
            </a:avLst>
          </a:prstGeom>
          <a:solidFill>
            <a:srgbClr val="B8C3DF"/>
          </a:solidFill>
          <a:ln/>
        </p:spPr>
      </p:sp>
      <p:sp>
        <p:nvSpPr>
          <p:cNvPr id="22" name="Shape 20"/>
          <p:cNvSpPr/>
          <p:nvPr/>
        </p:nvSpPr>
        <p:spPr>
          <a:xfrm>
            <a:off x="7065824" y="5098733"/>
            <a:ext cx="498753" cy="498753"/>
          </a:xfrm>
          <a:prstGeom prst="roundRect">
            <a:avLst>
              <a:gd name="adj" fmla="val 2000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215961" y="5181838"/>
            <a:ext cx="198477" cy="3325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18"/>
              </a:lnSpc>
              <a:buNone/>
            </a:pPr>
            <a:r>
              <a:rPr lang="en-US" sz="2618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2618" dirty="0"/>
          </a:p>
        </p:txBody>
      </p:sp>
      <p:sp>
        <p:nvSpPr>
          <p:cNvPr id="24" name="Text 22"/>
          <p:cNvSpPr/>
          <p:nvPr/>
        </p:nvSpPr>
        <p:spPr>
          <a:xfrm>
            <a:off x="8534519" y="5071110"/>
            <a:ext cx="277118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28"/>
              </a:lnSpc>
              <a:buNone/>
            </a:pPr>
            <a:r>
              <a:rPr lang="en-US" sz="2182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2010s</a:t>
            </a:r>
            <a:endParaRPr lang="en-US" sz="2182" dirty="0"/>
          </a:p>
        </p:txBody>
      </p:sp>
      <p:sp>
        <p:nvSpPr>
          <p:cNvPr id="25" name="Text 23"/>
          <p:cNvSpPr/>
          <p:nvPr/>
        </p:nvSpPr>
        <p:spPr>
          <a:xfrm>
            <a:off x="8534519" y="5550575"/>
            <a:ext cx="5319951" cy="709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3"/>
              </a:lnSpc>
              <a:buNone/>
            </a:pPr>
            <a:r>
              <a:rPr lang="en-US" sz="174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became dominant in </a:t>
            </a:r>
            <a:r>
              <a:rPr lang="en-US" sz="1746" b="1" dirty="0">
                <a:solidFill>
                  <a:srgbClr val="00B05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science, machine learning, and artificial intelligence</a:t>
            </a:r>
            <a:r>
              <a:rPr lang="en-US" sz="174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46" dirty="0"/>
          </a:p>
        </p:txBody>
      </p:sp>
      <p:sp>
        <p:nvSpPr>
          <p:cNvPr id="26" name="Shape 24"/>
          <p:cNvSpPr/>
          <p:nvPr/>
        </p:nvSpPr>
        <p:spPr>
          <a:xfrm>
            <a:off x="6289893" y="6323528"/>
            <a:ext cx="775930" cy="44291"/>
          </a:xfrm>
          <a:prstGeom prst="roundRect">
            <a:avLst>
              <a:gd name="adj" fmla="val 225244"/>
            </a:avLst>
          </a:prstGeom>
          <a:solidFill>
            <a:srgbClr val="B8C3DF"/>
          </a:solidFill>
          <a:ln/>
        </p:spPr>
      </p:sp>
      <p:sp>
        <p:nvSpPr>
          <p:cNvPr id="27" name="Shape 25"/>
          <p:cNvSpPr/>
          <p:nvPr/>
        </p:nvSpPr>
        <p:spPr>
          <a:xfrm>
            <a:off x="7065824" y="6096357"/>
            <a:ext cx="498753" cy="498753"/>
          </a:xfrm>
          <a:prstGeom prst="roundRect">
            <a:avLst>
              <a:gd name="adj" fmla="val 2000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7212390" y="6179463"/>
            <a:ext cx="205502" cy="3325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18"/>
              </a:lnSpc>
              <a:buNone/>
            </a:pPr>
            <a:r>
              <a:rPr lang="en-US" sz="2618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5</a:t>
            </a:r>
            <a:endParaRPr lang="en-US" sz="2618" dirty="0"/>
          </a:p>
        </p:txBody>
      </p:sp>
      <p:sp>
        <p:nvSpPr>
          <p:cNvPr id="29" name="Text 27"/>
          <p:cNvSpPr/>
          <p:nvPr/>
        </p:nvSpPr>
        <p:spPr>
          <a:xfrm>
            <a:off x="3324701" y="6068735"/>
            <a:ext cx="277118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28"/>
              </a:lnSpc>
              <a:buNone/>
            </a:pPr>
            <a:r>
              <a:rPr lang="en-US" sz="2182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Present</a:t>
            </a:r>
            <a:endParaRPr lang="en-US" sz="2182" dirty="0"/>
          </a:p>
        </p:txBody>
      </p:sp>
      <p:sp>
        <p:nvSpPr>
          <p:cNvPr id="30" name="Text 28"/>
          <p:cNvSpPr/>
          <p:nvPr/>
        </p:nvSpPr>
        <p:spPr>
          <a:xfrm>
            <a:off x="775930" y="6548199"/>
            <a:ext cx="5319951" cy="709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3"/>
              </a:lnSpc>
              <a:buNone/>
            </a:pPr>
            <a:r>
              <a:rPr lang="en-US" sz="174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continues to evolve with new </a:t>
            </a:r>
            <a:r>
              <a:rPr lang="en-US" sz="1746" b="1" dirty="0">
                <a:solidFill>
                  <a:srgbClr val="00B05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features and libraries</a:t>
            </a:r>
            <a:r>
              <a:rPr lang="en-US" sz="174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expanding its reach and impact.</a:t>
            </a:r>
            <a:endParaRPr lang="en-US" sz="1746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20" grpId="0" animBg="1"/>
      <p:bldP spid="23" grpId="0" animBg="1"/>
      <p:bldP spid="24" grpId="0" animBg="1"/>
      <p:bldP spid="25" grpId="0" animBg="1"/>
      <p:bldP spid="28" grpId="0" animBg="1"/>
      <p:bldP spid="29" grpId="0" animBg="1"/>
      <p:bldP spid="3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775930" y="609600"/>
            <a:ext cx="9870519" cy="692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55"/>
              </a:lnSpc>
              <a:buNone/>
            </a:pPr>
            <a:r>
              <a:rPr lang="en-US" sz="4364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History and Development of Python</a:t>
            </a:r>
            <a:endParaRPr lang="en-US" sz="4364" dirty="0"/>
          </a:p>
        </p:txBody>
      </p:sp>
      <p:sp>
        <p:nvSpPr>
          <p:cNvPr id="10" name="Text 8"/>
          <p:cNvSpPr/>
          <p:nvPr/>
        </p:nvSpPr>
        <p:spPr>
          <a:xfrm>
            <a:off x="1602769" y="5924916"/>
            <a:ext cx="2821389" cy="709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3"/>
              </a:lnSpc>
              <a:buNone/>
            </a:pPr>
            <a:r>
              <a:rPr lang="en-US" sz="2400" b="1" dirty="0">
                <a:solidFill>
                  <a:srgbClr val="00B05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Guido Van </a:t>
            </a:r>
            <a:r>
              <a:rPr lang="en-US" sz="2400" b="1" dirty="0">
                <a:solidFill>
                  <a:srgbClr val="00B050"/>
                </a:solidFill>
                <a:ea typeface="Nobile" pitchFamily="34" charset="-122"/>
                <a:cs typeface="Nobile" pitchFamily="34" charset="-120"/>
              </a:rPr>
              <a:t>Rossum</a:t>
            </a:r>
            <a:endParaRPr lang="en-US" sz="24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145C4E5-E1CE-3807-FECF-4E7E643F5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085" y="1949997"/>
            <a:ext cx="3862446" cy="3862446"/>
          </a:xfrm>
          <a:prstGeom prst="rect">
            <a:avLst/>
          </a:prstGeom>
        </p:spPr>
      </p:pic>
      <p:pic>
        <p:nvPicPr>
          <p:cNvPr id="2050" name="Picture 2" descr="Culture Re-View: A look back on the formation of Monty Python | Euronews">
            <a:extLst>
              <a:ext uri="{FF2B5EF4-FFF2-40B4-BE49-F238E27FC236}">
                <a16:creationId xmlns:a16="http://schemas.microsoft.com/office/drawing/2014/main" id="{6DEF61FC-C0B1-C340-50A4-A23EF5AA8A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23"/>
          <a:stretch/>
        </p:blipFill>
        <p:spPr bwMode="auto">
          <a:xfrm>
            <a:off x="7726165" y="1949996"/>
            <a:ext cx="6034083" cy="386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 8">
            <a:extLst>
              <a:ext uri="{FF2B5EF4-FFF2-40B4-BE49-F238E27FC236}">
                <a16:creationId xmlns:a16="http://schemas.microsoft.com/office/drawing/2014/main" id="{B782586E-44F5-453F-A18E-89D04218B617}"/>
              </a:ext>
            </a:extLst>
          </p:cNvPr>
          <p:cNvSpPr/>
          <p:nvPr/>
        </p:nvSpPr>
        <p:spPr>
          <a:xfrm>
            <a:off x="9235754" y="5924916"/>
            <a:ext cx="2821389" cy="709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3"/>
              </a:lnSpc>
              <a:buNone/>
            </a:pPr>
            <a:r>
              <a:rPr lang="en-US" sz="2400" b="1" dirty="0">
                <a:solidFill>
                  <a:srgbClr val="00B050"/>
                </a:solidFill>
                <a:ea typeface="Nobile" pitchFamily="34" charset="-122"/>
                <a:cs typeface="Nobile" pitchFamily="34" charset="-120"/>
              </a:rPr>
              <a:t>Monty Python Show</a:t>
            </a:r>
            <a:endParaRPr lang="en-US" sz="2400" dirty="0"/>
          </a:p>
        </p:txBody>
      </p:sp>
      <p:pic>
        <p:nvPicPr>
          <p:cNvPr id="41" name="Picture 9">
            <a:extLst>
              <a:ext uri="{FF2B5EF4-FFF2-40B4-BE49-F238E27FC236}">
                <a16:creationId xmlns:a16="http://schemas.microsoft.com/office/drawing/2014/main" id="{4E0DF7A7-96DD-B93C-1D96-DAEABB90CE3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3942190" y="1759678"/>
            <a:ext cx="1227341" cy="1410737"/>
          </a:xfrm>
          <a:prstGeom prst="rect">
            <a:avLst/>
          </a:prstGeom>
        </p:spPr>
      </p:pic>
      <p:sp>
        <p:nvSpPr>
          <p:cNvPr id="42" name="Arrow: Right 41">
            <a:extLst>
              <a:ext uri="{FF2B5EF4-FFF2-40B4-BE49-F238E27FC236}">
                <a16:creationId xmlns:a16="http://schemas.microsoft.com/office/drawing/2014/main" id="{68BA503D-9E41-C326-FB08-8B28778D558B}"/>
              </a:ext>
            </a:extLst>
          </p:cNvPr>
          <p:cNvSpPr/>
          <p:nvPr/>
        </p:nvSpPr>
        <p:spPr>
          <a:xfrm>
            <a:off x="5589142" y="3667874"/>
            <a:ext cx="1448656" cy="308225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04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0190" y="739616"/>
            <a:ext cx="6481167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</a:t>
            </a:r>
            <a:r>
              <a:rPr lang="en-US" sz="4465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Features</a:t>
            </a:r>
            <a:r>
              <a:rPr lang="en-US" sz="446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of Python</a:t>
            </a:r>
            <a:endParaRPr lang="en-US" sz="4465" dirty="0"/>
          </a:p>
        </p:txBody>
      </p:sp>
      <p:sp>
        <p:nvSpPr>
          <p:cNvPr id="6" name="Shape 3"/>
          <p:cNvSpPr/>
          <p:nvPr/>
        </p:nvSpPr>
        <p:spPr>
          <a:xfrm>
            <a:off x="6280190" y="2043708"/>
            <a:ext cx="510302" cy="510302"/>
          </a:xfrm>
          <a:prstGeom prst="roundRect">
            <a:avLst>
              <a:gd name="adj" fmla="val 2000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71523" y="2128718"/>
            <a:ext cx="127635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79" dirty="0"/>
          </a:p>
        </p:txBody>
      </p:sp>
      <p:sp>
        <p:nvSpPr>
          <p:cNvPr id="8" name="Text 5"/>
          <p:cNvSpPr/>
          <p:nvPr/>
        </p:nvSpPr>
        <p:spPr>
          <a:xfrm>
            <a:off x="7017306" y="204370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Readability</a:t>
            </a:r>
            <a:endParaRPr lang="en-US" sz="2233" dirty="0"/>
          </a:p>
        </p:txBody>
      </p:sp>
      <p:sp>
        <p:nvSpPr>
          <p:cNvPr id="9" name="Text 6"/>
          <p:cNvSpPr/>
          <p:nvPr/>
        </p:nvSpPr>
        <p:spPr>
          <a:xfrm>
            <a:off x="7017306" y="2534126"/>
            <a:ext cx="29277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Python's clear and concise syntax makes it easy to understand and write code.</a:t>
            </a:r>
            <a:endParaRPr lang="en-US" sz="1786" dirty="0"/>
          </a:p>
        </p:txBody>
      </p:sp>
      <p:sp>
        <p:nvSpPr>
          <p:cNvPr id="10" name="Shape 7"/>
          <p:cNvSpPr/>
          <p:nvPr/>
        </p:nvSpPr>
        <p:spPr>
          <a:xfrm>
            <a:off x="10171867" y="2043708"/>
            <a:ext cx="510302" cy="510302"/>
          </a:xfrm>
          <a:prstGeom prst="roundRect">
            <a:avLst>
              <a:gd name="adj" fmla="val 2000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27481" y="2128718"/>
            <a:ext cx="199072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79" dirty="0"/>
          </a:p>
        </p:txBody>
      </p:sp>
      <p:sp>
        <p:nvSpPr>
          <p:cNvPr id="12" name="Text 9"/>
          <p:cNvSpPr/>
          <p:nvPr/>
        </p:nvSpPr>
        <p:spPr>
          <a:xfrm>
            <a:off x="10908983" y="204370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Extensive Libraries</a:t>
            </a:r>
            <a:endParaRPr lang="en-US" sz="2233" dirty="0"/>
          </a:p>
        </p:txBody>
      </p:sp>
      <p:sp>
        <p:nvSpPr>
          <p:cNvPr id="13" name="Text 10"/>
          <p:cNvSpPr/>
          <p:nvPr/>
        </p:nvSpPr>
        <p:spPr>
          <a:xfrm>
            <a:off x="10908983" y="2534126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has a vast collection of libraries and modules that provide pre-built functionality for various tasks.</a:t>
            </a:r>
            <a:endParaRPr lang="en-US" sz="1786" dirty="0"/>
          </a:p>
        </p:txBody>
      </p:sp>
      <p:sp>
        <p:nvSpPr>
          <p:cNvPr id="14" name="Shape 11"/>
          <p:cNvSpPr/>
          <p:nvPr/>
        </p:nvSpPr>
        <p:spPr>
          <a:xfrm>
            <a:off x="6280190" y="4830604"/>
            <a:ext cx="510302" cy="510302"/>
          </a:xfrm>
          <a:prstGeom prst="roundRect">
            <a:avLst>
              <a:gd name="adj" fmla="val 2000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435090" y="4915614"/>
            <a:ext cx="200382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79" dirty="0"/>
          </a:p>
        </p:txBody>
      </p:sp>
      <p:sp>
        <p:nvSpPr>
          <p:cNvPr id="16" name="Text 13"/>
          <p:cNvSpPr/>
          <p:nvPr/>
        </p:nvSpPr>
        <p:spPr>
          <a:xfrm>
            <a:off x="7017306" y="4830604"/>
            <a:ext cx="2927747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Cross-Platform Compatibility</a:t>
            </a:r>
            <a:endParaRPr lang="en-US" sz="2233" dirty="0"/>
          </a:p>
        </p:txBody>
      </p:sp>
      <p:sp>
        <p:nvSpPr>
          <p:cNvPr id="17" name="Text 14"/>
          <p:cNvSpPr/>
          <p:nvPr/>
        </p:nvSpPr>
        <p:spPr>
          <a:xfrm>
            <a:off x="7017306" y="5675352"/>
            <a:ext cx="29277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can run on different operating systems, making it highly portable and accessible.</a:t>
            </a:r>
            <a:endParaRPr lang="en-US" sz="1786" dirty="0"/>
          </a:p>
        </p:txBody>
      </p:sp>
      <p:sp>
        <p:nvSpPr>
          <p:cNvPr id="18" name="Shape 15"/>
          <p:cNvSpPr/>
          <p:nvPr/>
        </p:nvSpPr>
        <p:spPr>
          <a:xfrm>
            <a:off x="10171867" y="4830604"/>
            <a:ext cx="510302" cy="510302"/>
          </a:xfrm>
          <a:prstGeom prst="roundRect">
            <a:avLst>
              <a:gd name="adj" fmla="val 2000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325457" y="4915614"/>
            <a:ext cx="203121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2679" dirty="0"/>
          </a:p>
        </p:txBody>
      </p:sp>
      <p:sp>
        <p:nvSpPr>
          <p:cNvPr id="20" name="Text 17"/>
          <p:cNvSpPr/>
          <p:nvPr/>
        </p:nvSpPr>
        <p:spPr>
          <a:xfrm>
            <a:off x="10908983" y="4830604"/>
            <a:ext cx="2927747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Strong Community Support</a:t>
            </a:r>
            <a:endParaRPr lang="en-US" sz="2233" dirty="0"/>
          </a:p>
        </p:txBody>
      </p:sp>
      <p:sp>
        <p:nvSpPr>
          <p:cNvPr id="21" name="Text 18"/>
          <p:cNvSpPr/>
          <p:nvPr/>
        </p:nvSpPr>
        <p:spPr>
          <a:xfrm>
            <a:off x="10908983" y="5675352"/>
            <a:ext cx="29277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has a large and active community of developers who contribute to its growth and provide support.</a:t>
            </a:r>
            <a:endParaRPr lang="en-US" sz="178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278255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581"/>
              </a:lnSpc>
              <a:buNone/>
            </a:pPr>
            <a:r>
              <a:rPr lang="en-US" sz="446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Python </a:t>
            </a:r>
            <a:r>
              <a:rPr lang="en-US" sz="4465" dirty="0">
                <a:solidFill>
                  <a:srgbClr val="1B1B27"/>
                </a:solidFill>
                <a:ea typeface="Alexandria" pitchFamily="34" charset="-122"/>
                <a:cs typeface="Alexandria" pitchFamily="34" charset="-120"/>
              </a:rPr>
              <a:t>Syntax</a:t>
            </a:r>
            <a:r>
              <a:rPr lang="en-US" sz="446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and Coding Conventions</a:t>
            </a:r>
            <a:endParaRPr lang="en-US" sz="4465" dirty="0"/>
          </a:p>
        </p:txBody>
      </p:sp>
      <p:sp>
        <p:nvSpPr>
          <p:cNvPr id="6" name="Text 3"/>
          <p:cNvSpPr/>
          <p:nvPr/>
        </p:nvSpPr>
        <p:spPr>
          <a:xfrm>
            <a:off x="793790" y="3262789"/>
            <a:ext cx="2149554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Indentation</a:t>
            </a:r>
            <a:endParaRPr lang="en-US" sz="2233" dirty="0"/>
          </a:p>
        </p:txBody>
      </p:sp>
      <p:sp>
        <p:nvSpPr>
          <p:cNvPr id="7" name="Text 4"/>
          <p:cNvSpPr/>
          <p:nvPr/>
        </p:nvSpPr>
        <p:spPr>
          <a:xfrm>
            <a:off x="793790" y="3843933"/>
            <a:ext cx="2149554" cy="2540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uses indentation to define blocks of code. Whitespace is significant and enforces code readability.</a:t>
            </a:r>
            <a:endParaRPr lang="en-US" sz="1786" dirty="0"/>
          </a:p>
        </p:txBody>
      </p:sp>
      <p:sp>
        <p:nvSpPr>
          <p:cNvPr id="8" name="Text 5"/>
          <p:cNvSpPr/>
          <p:nvPr/>
        </p:nvSpPr>
        <p:spPr>
          <a:xfrm>
            <a:off x="3504367" y="3262789"/>
            <a:ext cx="2149554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Keywords</a:t>
            </a:r>
            <a:endParaRPr lang="en-US" sz="2233" dirty="0"/>
          </a:p>
        </p:txBody>
      </p:sp>
      <p:sp>
        <p:nvSpPr>
          <p:cNvPr id="9" name="Text 6"/>
          <p:cNvSpPr/>
          <p:nvPr/>
        </p:nvSpPr>
        <p:spPr>
          <a:xfrm>
            <a:off x="3504367" y="3843933"/>
            <a:ext cx="2149554" cy="29032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has reserved words with specific meanings, such as "if," "else," "for," and "while," which control the flow of execution.</a:t>
            </a:r>
            <a:endParaRPr lang="en-US" sz="1786" dirty="0"/>
          </a:p>
        </p:txBody>
      </p:sp>
      <p:sp>
        <p:nvSpPr>
          <p:cNvPr id="10" name="Text 7"/>
          <p:cNvSpPr/>
          <p:nvPr/>
        </p:nvSpPr>
        <p:spPr>
          <a:xfrm>
            <a:off x="6214943" y="3262789"/>
            <a:ext cx="2149554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Comments</a:t>
            </a:r>
            <a:endParaRPr lang="en-US" sz="2233" dirty="0"/>
          </a:p>
        </p:txBody>
      </p:sp>
      <p:sp>
        <p:nvSpPr>
          <p:cNvPr id="11" name="Text 8"/>
          <p:cNvSpPr/>
          <p:nvPr/>
        </p:nvSpPr>
        <p:spPr>
          <a:xfrm>
            <a:off x="6214943" y="3843933"/>
            <a:ext cx="2149554" cy="29032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Comments are used to explain code and improve readability. They are ignored by the interpreter and start with the "#" symbol.</a:t>
            </a:r>
            <a:endParaRPr lang="en-US" sz="1786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2218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37561" y="2984778"/>
            <a:ext cx="7228999" cy="5555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3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Python Data Types and Variables</a:t>
            </a:r>
            <a:endParaRPr lang="en-US" sz="3500" dirty="0"/>
          </a:p>
        </p:txBody>
      </p:sp>
      <p:sp>
        <p:nvSpPr>
          <p:cNvPr id="6" name="Shape 3"/>
          <p:cNvSpPr/>
          <p:nvPr/>
        </p:nvSpPr>
        <p:spPr>
          <a:xfrm>
            <a:off x="1437561" y="3806904"/>
            <a:ext cx="11755279" cy="3659981"/>
          </a:xfrm>
          <a:prstGeom prst="roundRect">
            <a:avLst>
              <a:gd name="adj" fmla="val 218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445181" y="3814524"/>
            <a:ext cx="11738848" cy="5126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624251" y="3928705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Data Type</a:t>
            </a: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5540573" y="3928705"/>
            <a:ext cx="354937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Description</a:t>
            </a:r>
            <a:endParaRPr lang="en-US" dirty="0"/>
          </a:p>
        </p:txBody>
      </p:sp>
      <p:sp>
        <p:nvSpPr>
          <p:cNvPr id="10" name="Text 7"/>
          <p:cNvSpPr/>
          <p:nvPr/>
        </p:nvSpPr>
        <p:spPr>
          <a:xfrm>
            <a:off x="9453086" y="3928705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Example</a:t>
            </a:r>
            <a:endParaRPr lang="en-US" dirty="0"/>
          </a:p>
        </p:txBody>
      </p:sp>
      <p:sp>
        <p:nvSpPr>
          <p:cNvPr id="11" name="Shape 8"/>
          <p:cNvSpPr/>
          <p:nvPr/>
        </p:nvSpPr>
        <p:spPr>
          <a:xfrm>
            <a:off x="1445181" y="4327208"/>
            <a:ext cx="11738848" cy="5126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624251" y="4441388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Integer (int)</a:t>
            </a: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5540573" y="4441388"/>
            <a:ext cx="354937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Whole numbers without decimal points.</a:t>
            </a:r>
            <a:endParaRPr lang="en-US" dirty="0"/>
          </a:p>
        </p:txBody>
      </p:sp>
      <p:sp>
        <p:nvSpPr>
          <p:cNvPr id="14" name="Text 11"/>
          <p:cNvSpPr/>
          <p:nvPr/>
        </p:nvSpPr>
        <p:spPr>
          <a:xfrm>
            <a:off x="9453086" y="4441388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10, 25, -5</a:t>
            </a:r>
            <a:endParaRPr lang="en-US" dirty="0"/>
          </a:p>
        </p:txBody>
      </p:sp>
      <p:sp>
        <p:nvSpPr>
          <p:cNvPr id="15" name="Shape 12"/>
          <p:cNvSpPr/>
          <p:nvPr/>
        </p:nvSpPr>
        <p:spPr>
          <a:xfrm>
            <a:off x="1445181" y="4839891"/>
            <a:ext cx="11738848" cy="5126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624251" y="4954072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Float (float)</a:t>
            </a:r>
            <a:endParaRPr lang="en-US" dirty="0"/>
          </a:p>
        </p:txBody>
      </p:sp>
      <p:sp>
        <p:nvSpPr>
          <p:cNvPr id="17" name="Text 14"/>
          <p:cNvSpPr/>
          <p:nvPr/>
        </p:nvSpPr>
        <p:spPr>
          <a:xfrm>
            <a:off x="5540573" y="4954072"/>
            <a:ext cx="354937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Numbers with decimal points.</a:t>
            </a:r>
            <a:endParaRPr lang="en-US" dirty="0"/>
          </a:p>
        </p:txBody>
      </p:sp>
      <p:sp>
        <p:nvSpPr>
          <p:cNvPr id="18" name="Text 15"/>
          <p:cNvSpPr/>
          <p:nvPr/>
        </p:nvSpPr>
        <p:spPr>
          <a:xfrm>
            <a:off x="9453086" y="4954072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3.14, 1.5, -2.0</a:t>
            </a:r>
            <a:endParaRPr lang="en-US" dirty="0"/>
          </a:p>
        </p:txBody>
      </p:sp>
      <p:sp>
        <p:nvSpPr>
          <p:cNvPr id="19" name="Shape 16"/>
          <p:cNvSpPr/>
          <p:nvPr/>
        </p:nvSpPr>
        <p:spPr>
          <a:xfrm>
            <a:off x="1445181" y="5352574"/>
            <a:ext cx="11738848" cy="79700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1624251" y="5466755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String (str)</a:t>
            </a:r>
            <a:endParaRPr lang="en-US" dirty="0"/>
          </a:p>
        </p:txBody>
      </p:sp>
      <p:sp>
        <p:nvSpPr>
          <p:cNvPr id="21" name="Text 18"/>
          <p:cNvSpPr/>
          <p:nvPr/>
        </p:nvSpPr>
        <p:spPr>
          <a:xfrm>
            <a:off x="5540573" y="5466755"/>
            <a:ext cx="3549372" cy="5686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Sequences of characters enclosed in quotes.</a:t>
            </a:r>
            <a:endParaRPr lang="en-US" dirty="0"/>
          </a:p>
        </p:txBody>
      </p:sp>
      <p:sp>
        <p:nvSpPr>
          <p:cNvPr id="22" name="Text 19"/>
          <p:cNvSpPr/>
          <p:nvPr/>
        </p:nvSpPr>
        <p:spPr>
          <a:xfrm>
            <a:off x="9453086" y="5466755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"Hello", "World"</a:t>
            </a:r>
            <a:endParaRPr lang="en-US" dirty="0"/>
          </a:p>
        </p:txBody>
      </p:sp>
      <p:sp>
        <p:nvSpPr>
          <p:cNvPr id="23" name="Shape 20"/>
          <p:cNvSpPr/>
          <p:nvPr/>
        </p:nvSpPr>
        <p:spPr>
          <a:xfrm>
            <a:off x="1445181" y="6149578"/>
            <a:ext cx="11738848" cy="5126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1624251" y="6263759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Boolean (bool)</a:t>
            </a:r>
            <a:endParaRPr lang="en-US" dirty="0"/>
          </a:p>
        </p:txBody>
      </p:sp>
      <p:sp>
        <p:nvSpPr>
          <p:cNvPr id="25" name="Text 22"/>
          <p:cNvSpPr/>
          <p:nvPr/>
        </p:nvSpPr>
        <p:spPr>
          <a:xfrm>
            <a:off x="5540573" y="6263759"/>
            <a:ext cx="354937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Represents truth values (True or False).</a:t>
            </a:r>
            <a:endParaRPr lang="en-US" dirty="0"/>
          </a:p>
        </p:txBody>
      </p:sp>
      <p:sp>
        <p:nvSpPr>
          <p:cNvPr id="26" name="Text 23"/>
          <p:cNvSpPr/>
          <p:nvPr/>
        </p:nvSpPr>
        <p:spPr>
          <a:xfrm>
            <a:off x="9453086" y="6263759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True, False</a:t>
            </a:r>
            <a:endParaRPr lang="en-US" dirty="0"/>
          </a:p>
        </p:txBody>
      </p:sp>
      <p:sp>
        <p:nvSpPr>
          <p:cNvPr id="27" name="Shape 24"/>
          <p:cNvSpPr/>
          <p:nvPr/>
        </p:nvSpPr>
        <p:spPr>
          <a:xfrm>
            <a:off x="1445181" y="6662261"/>
            <a:ext cx="11738848" cy="79700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8" name="Text 25"/>
          <p:cNvSpPr/>
          <p:nvPr/>
        </p:nvSpPr>
        <p:spPr>
          <a:xfrm>
            <a:off x="1624251" y="6776442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List (list)</a:t>
            </a:r>
            <a:endParaRPr lang="en-US" dirty="0"/>
          </a:p>
        </p:txBody>
      </p:sp>
      <p:sp>
        <p:nvSpPr>
          <p:cNvPr id="29" name="Text 26"/>
          <p:cNvSpPr/>
          <p:nvPr/>
        </p:nvSpPr>
        <p:spPr>
          <a:xfrm>
            <a:off x="5540573" y="6776442"/>
            <a:ext cx="3549372" cy="5686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Ordered collections of items enclosed in square brackets.</a:t>
            </a:r>
            <a:endParaRPr lang="en-US" dirty="0"/>
          </a:p>
        </p:txBody>
      </p:sp>
      <p:sp>
        <p:nvSpPr>
          <p:cNvPr id="30" name="Text 27"/>
          <p:cNvSpPr/>
          <p:nvPr/>
        </p:nvSpPr>
        <p:spPr>
          <a:xfrm>
            <a:off x="9453086" y="6776442"/>
            <a:ext cx="3553182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40"/>
              </a:lnSpc>
              <a:buNone/>
            </a:pPr>
            <a:r>
              <a:rPr lang="en-US" dirty="0">
                <a:solidFill>
                  <a:srgbClr val="404155"/>
                </a:solidFill>
                <a:ea typeface="Nobile" pitchFamily="34" charset="-122"/>
                <a:cs typeface="Nobile" pitchFamily="34" charset="-120"/>
              </a:rPr>
              <a:t>[1, 2, 3], ["apple", "banana"]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6508" y="784622"/>
            <a:ext cx="7768828" cy="568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75"/>
              </a:lnSpc>
              <a:buNone/>
            </a:pPr>
            <a:r>
              <a:rPr lang="en-US" sz="358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Python Operators and Expressions</a:t>
            </a:r>
            <a:endParaRPr lang="en-US" sz="358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08" y="1625679"/>
            <a:ext cx="909280" cy="14548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818561" y="1807488"/>
            <a:ext cx="2403634" cy="2840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Arithmetic Operators</a:t>
            </a:r>
            <a:endParaRPr lang="en-US" sz="1790" dirty="0"/>
          </a:p>
        </p:txBody>
      </p:sp>
      <p:sp>
        <p:nvSpPr>
          <p:cNvPr id="8" name="Text 4"/>
          <p:cNvSpPr/>
          <p:nvPr/>
        </p:nvSpPr>
        <p:spPr>
          <a:xfrm>
            <a:off x="1818561" y="2200632"/>
            <a:ext cx="6688931" cy="2908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1"/>
              </a:lnSpc>
              <a:buNone/>
            </a:pPr>
            <a:r>
              <a:rPr lang="en-US" sz="1432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Used for mathematical calculations.</a:t>
            </a:r>
            <a:endParaRPr lang="en-US" sz="1432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508" y="3080504"/>
            <a:ext cx="909280" cy="145482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818561" y="3262313"/>
            <a:ext cx="2556867" cy="2840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Comparison Operators</a:t>
            </a:r>
            <a:endParaRPr lang="en-US" sz="1790" dirty="0"/>
          </a:p>
        </p:txBody>
      </p:sp>
      <p:sp>
        <p:nvSpPr>
          <p:cNvPr id="11" name="Text 6"/>
          <p:cNvSpPr/>
          <p:nvPr/>
        </p:nvSpPr>
        <p:spPr>
          <a:xfrm>
            <a:off x="1818561" y="3655457"/>
            <a:ext cx="6688931" cy="2908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1"/>
              </a:lnSpc>
              <a:buNone/>
            </a:pPr>
            <a:r>
              <a:rPr lang="en-US" sz="1432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Used to compare values and return True or False.</a:t>
            </a:r>
            <a:endParaRPr lang="en-US" sz="1432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08" y="4535329"/>
            <a:ext cx="909280" cy="145482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818561" y="4717137"/>
            <a:ext cx="2273260" cy="2840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Logical Operators</a:t>
            </a:r>
            <a:endParaRPr lang="en-US" sz="1790" dirty="0"/>
          </a:p>
        </p:txBody>
      </p:sp>
      <p:sp>
        <p:nvSpPr>
          <p:cNvPr id="14" name="Text 8"/>
          <p:cNvSpPr/>
          <p:nvPr/>
        </p:nvSpPr>
        <p:spPr>
          <a:xfrm>
            <a:off x="1818561" y="5110282"/>
            <a:ext cx="6688931" cy="2908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1"/>
              </a:lnSpc>
              <a:buNone/>
            </a:pPr>
            <a:r>
              <a:rPr lang="en-US" sz="1432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Used to combine Boolean expressions.</a:t>
            </a:r>
            <a:endParaRPr lang="en-US" sz="1432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508" y="5990153"/>
            <a:ext cx="909280" cy="145482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818561" y="6171962"/>
            <a:ext cx="2537341" cy="2840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8"/>
              </a:lnSpc>
              <a:buNone/>
            </a:pPr>
            <a:r>
              <a:rPr lang="en-US" sz="179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Assignment Operators</a:t>
            </a:r>
            <a:endParaRPr lang="en-US" sz="1790" dirty="0"/>
          </a:p>
        </p:txBody>
      </p:sp>
      <p:sp>
        <p:nvSpPr>
          <p:cNvPr id="17" name="Text 10"/>
          <p:cNvSpPr/>
          <p:nvPr/>
        </p:nvSpPr>
        <p:spPr>
          <a:xfrm>
            <a:off x="1818561" y="6565106"/>
            <a:ext cx="6688931" cy="2908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1"/>
              </a:lnSpc>
              <a:buNone/>
            </a:pPr>
            <a:r>
              <a:rPr lang="en-US" sz="1432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Used to assign values to variables.</a:t>
            </a:r>
            <a:endParaRPr lang="en-US" sz="1432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662</Words>
  <Application>Microsoft Office PowerPoint</Application>
  <PresentationFormat>Custom</PresentationFormat>
  <Paragraphs>116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Alexandria</vt:lpstr>
      <vt:lpstr>Arial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Michael Gomes</cp:lastModifiedBy>
  <cp:revision>22</cp:revision>
  <dcterms:created xsi:type="dcterms:W3CDTF">2024-07-11T18:11:42Z</dcterms:created>
  <dcterms:modified xsi:type="dcterms:W3CDTF">2024-07-19T06:00:51Z</dcterms:modified>
</cp:coreProperties>
</file>